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43" r:id="rId3"/>
    <p:sldId id="344" r:id="rId4"/>
    <p:sldId id="346" r:id="rId5"/>
    <p:sldId id="345" r:id="rId6"/>
    <p:sldId id="348" r:id="rId7"/>
    <p:sldId id="347" r:id="rId8"/>
    <p:sldId id="349" r:id="rId9"/>
    <p:sldId id="350" r:id="rId10"/>
    <p:sldId id="351" r:id="rId11"/>
  </p:sldIdLst>
  <p:sldSz cx="9144000" cy="6858000" type="screen4x3"/>
  <p:notesSz cx="6797675" cy="98567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BD4C0F96-C93F-EB4B-80D7-F774B25EA68E}">
          <p14:sldIdLst>
            <p14:sldId id="256"/>
          </p14:sldIdLst>
        </p14:section>
        <p14:section name="Section sans titre" id="{DA139B2D-086B-D547-9F12-849743A194E5}">
          <p14:sldIdLst>
            <p14:sldId id="343"/>
            <p14:sldId id="344"/>
            <p14:sldId id="346"/>
            <p14:sldId id="345"/>
            <p14:sldId id="348"/>
            <p14:sldId id="347"/>
            <p14:sldId id="349"/>
            <p14:sldId id="350"/>
            <p14:sldId id="35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hilipp Fischer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6B4E"/>
    <a:srgbClr val="DC967C"/>
    <a:srgbClr val="F4A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86383" autoAdjust="0"/>
  </p:normalViewPr>
  <p:slideViewPr>
    <p:cSldViewPr>
      <p:cViewPr varScale="1">
        <p:scale>
          <a:sx n="107" d="100"/>
          <a:sy n="107" d="100"/>
        </p:scale>
        <p:origin x="169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8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E3E45-4601-4C89-89AD-CDDE01E5AAE0}" type="datetimeFigureOut">
              <a:rPr lang="fr-CH" smtClean="0"/>
              <a:t>17.02.2026</a:t>
            </a:fld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9036C-B38B-4DC4-8BEB-585721BE96E6}" type="slidenum">
              <a:rPr lang="fr-CH" smtClean="0"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3548358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7288B-1C5C-43D7-A6E0-8315973E952A}" type="datetimeFigureOut">
              <a:rPr lang="fr-CH" smtClean="0"/>
              <a:t>17.02.2026</a:t>
            </a:fld>
            <a:endParaRPr lang="fr-CH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1974"/>
            <a:ext cx="5438140" cy="44355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64634-63D3-4F70-B555-6E6F1E0DFE2E}" type="slidenum">
              <a:rPr lang="fr-CH" smtClean="0"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7254987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34-63D3-4F70-B555-6E6F1E0DFE2E}" type="slidenum">
              <a:rPr lang="fr-CH" smtClean="0"/>
              <a:t>1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276345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34-63D3-4F70-B555-6E6F1E0DFE2E}" type="slidenum">
              <a:rPr lang="fr-CH" smtClean="0"/>
              <a:t>2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014727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obersonabels.com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oberson abels_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6310" y="4640312"/>
            <a:ext cx="5176664" cy="854891"/>
          </a:xfrm>
        </p:spPr>
        <p:txBody>
          <a:bodyPr anchor="b" anchorCtr="0">
            <a:normAutofit/>
          </a:bodyPr>
          <a:lstStyle>
            <a:lvl1pPr algn="r">
              <a:defRPr sz="2600" b="1">
                <a:solidFill>
                  <a:srgbClr val="B06B4E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6310" y="5589240"/>
            <a:ext cx="5176664" cy="10325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00">
                <a:solidFill>
                  <a:srgbClr val="DC967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CH" dirty="0"/>
          </a:p>
        </p:txBody>
      </p:sp>
      <p:sp>
        <p:nvSpPr>
          <p:cNvPr id="5" name="ZoneTexte 4"/>
          <p:cNvSpPr txBox="1"/>
          <p:nvPr userDrawn="1"/>
        </p:nvSpPr>
        <p:spPr>
          <a:xfrm>
            <a:off x="10321159" y="22071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13" name="Image 9">
            <a:extLst>
              <a:ext uri="{FF2B5EF4-FFF2-40B4-BE49-F238E27FC236}">
                <a16:creationId xmlns:a16="http://schemas.microsoft.com/office/drawing/2014/main" id="{55D28B19-9E9F-B112-C059-1592B3D153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638534"/>
            <a:ext cx="3528484" cy="2007962"/>
          </a:xfrm>
          <a:prstGeom prst="rect">
            <a:avLst/>
          </a:prstGeom>
        </p:spPr>
      </p:pic>
      <p:pic>
        <p:nvPicPr>
          <p:cNvPr id="9" name="Picture 8" descr="A snow covered mountains with a white circle in the sky&#10;&#10;Description automatically generated">
            <a:extLst>
              <a:ext uri="{FF2B5EF4-FFF2-40B4-BE49-F238E27FC236}">
                <a16:creationId xmlns:a16="http://schemas.microsoft.com/office/drawing/2014/main" id="{6D3010FD-643A-FB32-E2A9-97618509D6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98" b="6489"/>
          <a:stretch/>
        </p:blipFill>
        <p:spPr>
          <a:xfrm>
            <a:off x="0" y="0"/>
            <a:ext cx="9144000" cy="41559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erson abels_class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9350"/>
            <a:ext cx="9144000" cy="628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449" y="287291"/>
            <a:ext cx="6563072" cy="876288"/>
          </a:xfrm>
        </p:spPr>
        <p:txBody>
          <a:bodyPr anchor="b" anchorCtr="0">
            <a:noAutofit/>
          </a:bodyPr>
          <a:lstStyle>
            <a:lvl1pPr algn="l" fontAlgn="b">
              <a:defRPr sz="2000" b="1" baseline="0">
                <a:solidFill>
                  <a:srgbClr val="B06B4E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449" y="1628800"/>
            <a:ext cx="8229600" cy="432048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912"/>
              </a:spcBef>
              <a:spcAft>
                <a:spcPts val="600"/>
              </a:spcAft>
              <a:buFontTx/>
              <a:buNone/>
              <a:defRPr sz="1300" baseline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82950" indent="-285750">
              <a:lnSpc>
                <a:spcPct val="150000"/>
              </a:lnSpc>
              <a:spcBef>
                <a:spcPts val="250"/>
              </a:spcBef>
              <a:spcAft>
                <a:spcPts val="250"/>
              </a:spcAft>
              <a:buClr>
                <a:srgbClr val="B06B4E"/>
              </a:buClr>
              <a:buFont typeface="Arial" charset="0"/>
              <a:buChar char="•"/>
              <a:defRPr sz="1300" baseline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47000" indent="-228600">
              <a:lnSpc>
                <a:spcPct val="150000"/>
              </a:lnSpc>
              <a:spcBef>
                <a:spcPts val="250"/>
              </a:spcBef>
              <a:spcAft>
                <a:spcPts val="250"/>
              </a:spcAft>
              <a:buClr>
                <a:srgbClr val="B06B4E"/>
              </a:buClr>
              <a:buFont typeface=".AppleSystemUIFont" charset="-120"/>
              <a:buChar char="-"/>
              <a:defRPr sz="1300" baseline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0" y="1306811"/>
            <a:ext cx="9144000" cy="0"/>
          </a:xfrm>
          <a:prstGeom prst="line">
            <a:avLst/>
          </a:prstGeom>
          <a:ln w="12700">
            <a:solidFill>
              <a:srgbClr val="B06B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4193" y="6415717"/>
            <a:ext cx="2133600" cy="301756"/>
          </a:xfrm>
        </p:spPr>
        <p:txBody>
          <a:bodyPr/>
          <a:lstStyle>
            <a:lvl1pPr>
              <a:defRPr sz="11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16 mars 2026</a:t>
            </a:r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2856" y="6415717"/>
            <a:ext cx="2133600" cy="301756"/>
          </a:xfrm>
        </p:spPr>
        <p:txBody>
          <a:bodyPr/>
          <a:lstStyle>
            <a:lvl1pPr>
              <a:defRPr sz="1100" baseline="0">
                <a:solidFill>
                  <a:schemeClr val="bg1"/>
                </a:solidFill>
              </a:defRPr>
            </a:lvl1pPr>
          </a:lstStyle>
          <a:p>
            <a:fld id="{EDCF2A86-E2B1-45AB-85CF-85F443549BC2}" type="slidenum">
              <a:rPr lang="fr-CH" smtClean="0"/>
              <a:pPr/>
              <a:t>‹#›</a:t>
            </a:fld>
            <a:endParaRPr lang="fr-CH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521" y="283243"/>
            <a:ext cx="1478280" cy="841248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93B88842-4682-ECEE-1149-A655FE630A95}"/>
              </a:ext>
            </a:extLst>
          </p:cNvPr>
          <p:cNvSpPr txBox="1">
            <a:spLocks/>
          </p:cNvSpPr>
          <p:nvPr userDrawn="1"/>
        </p:nvSpPr>
        <p:spPr>
          <a:xfrm>
            <a:off x="3590528" y="6415717"/>
            <a:ext cx="2133600" cy="301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www.obersonabels.com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130016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8313" y="63563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16 mars 2026</a:t>
            </a:r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364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CH" dirty="0" err="1"/>
              <a:t>www.obersonabels.com</a:t>
            </a:r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F2A86-E2B1-45AB-85CF-85F443549BC2}" type="slidenum">
              <a:rPr lang="fr-CH" smtClean="0"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573368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0" r:id="rId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CH" dirty="0"/>
              <a:t>Conseil et contentieux judiciaire : </a:t>
            </a:r>
            <a:br>
              <a:rPr lang="fr-CH" dirty="0"/>
            </a:br>
            <a:r>
              <a:rPr lang="fr-CH" dirty="0"/>
              <a:t>enjeux fiscaux cachés</a:t>
            </a:r>
            <a:endParaRPr lang="fr-CH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Xavier Oberson</a:t>
            </a:r>
          </a:p>
          <a:p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Professeur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à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l’Université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de Genève, Avocat</a:t>
            </a:r>
          </a:p>
        </p:txBody>
      </p:sp>
    </p:spTree>
    <p:extLst>
      <p:ext uri="{BB962C8B-B14F-4D97-AF65-F5344CB8AC3E}">
        <p14:creationId xmlns:p14="http://schemas.microsoft.com/office/powerpoint/2010/main" val="1587043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96B220-F9DA-F80F-35F1-0953F8347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1F469-0257-FD74-8DB6-C1A21AD97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00050" indent="-40005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 startAt="4"/>
            </a:pPr>
            <a:r>
              <a:rPr lang="fr-FR" dirty="0"/>
              <a:t>Check-list des cas les plus fréquents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116ED-5456-9793-A3EC-0C5906DBB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CH" sz="1400" dirty="0"/>
              <a:t>Lieu du domicile fiscal (centre des intérêts vitaux).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fr-CH" sz="1400" dirty="0"/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CH" sz="1400" dirty="0"/>
              <a:t>Statut fiscal personne physique (ordinaire ou impôt sur la dépense).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fr-CH" sz="1400" dirty="0"/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CH" sz="1400" dirty="0"/>
              <a:t>Gain en capital ou revenu de l’activité indépendante.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fr-CH" sz="1400" dirty="0"/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CH" sz="1400" dirty="0"/>
              <a:t>Fortune commerciale / privée.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fr-CH" sz="1400" dirty="0"/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CH" sz="1400" dirty="0"/>
              <a:t>LPP / rente ou capital / rachats.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fr-CH" sz="1400" dirty="0"/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CH" sz="1400" dirty="0"/>
              <a:t>Impôt sur la fortune / bouclier.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fr-CH" sz="1400" dirty="0"/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CH" sz="1400" dirty="0"/>
              <a:t>Société anonyme ou société de personnes.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fr-CH" sz="1400" dirty="0"/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CH" sz="1400" dirty="0"/>
              <a:t>Prestation appréciable en argent.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fr-CH" sz="1400" dirty="0"/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CH" sz="1400" dirty="0"/>
              <a:t>Liquidation ou restructuration d’une société.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fr-CH" sz="1400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fr-CH" sz="1400" dirty="0"/>
              <a:t>NB. Les questions </a:t>
            </a:r>
            <a:r>
              <a:rPr lang="fr-CH" sz="1400"/>
              <a:t>de droit </a:t>
            </a:r>
            <a:r>
              <a:rPr lang="fr-CH" sz="1400" dirty="0"/>
              <a:t>pénal fiscal ne sont pas abordées dans </a:t>
            </a:r>
            <a:r>
              <a:rPr lang="fr-CH" sz="1400"/>
              <a:t>cette présentation.</a:t>
            </a:r>
            <a:endParaRPr lang="fr-CH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FE37A-5287-5C20-A432-866A25637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F2A86-E2B1-45AB-85CF-85F443549BC2}" type="slidenum">
              <a:rPr lang="fr-CH" smtClean="0"/>
              <a:pPr/>
              <a:t>10</a:t>
            </a:fld>
            <a:endParaRPr lang="fr-CH" dirty="0"/>
          </a:p>
        </p:txBody>
      </p:sp>
      <p:sp>
        <p:nvSpPr>
          <p:cNvPr id="6" name="Espace réservé de la date 7">
            <a:extLst>
              <a:ext uri="{FF2B5EF4-FFF2-40B4-BE49-F238E27FC236}">
                <a16:creationId xmlns:a16="http://schemas.microsoft.com/office/drawing/2014/main" id="{30E72AB7-1AF3-4AFB-CE13-E3AB68668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4193" y="6415717"/>
            <a:ext cx="2133600" cy="301756"/>
          </a:xfrm>
        </p:spPr>
        <p:txBody>
          <a:bodyPr/>
          <a:lstStyle/>
          <a:p>
            <a:r>
              <a:rPr lang="en-GB" dirty="0"/>
              <a:t>16 mars 2026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254480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Table des matières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indent="-40005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fr-FR" sz="1400" b="1" dirty="0"/>
              <a:t>La vie d’une personne physique et ses aléas</a:t>
            </a:r>
          </a:p>
          <a:p>
            <a:pPr marL="400050" indent="-40005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endParaRPr lang="fr-FR" sz="1400" b="1" dirty="0"/>
          </a:p>
          <a:p>
            <a:pPr marL="400050" indent="-40005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fr-FR" sz="1400" b="1" dirty="0"/>
              <a:t>La vie dune entreprise de personnes</a:t>
            </a:r>
          </a:p>
          <a:p>
            <a:pPr marL="400050" indent="-40005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endParaRPr lang="fr-FR" sz="1400" b="1" dirty="0"/>
          </a:p>
          <a:p>
            <a:pPr marL="400050" indent="-40005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fr-FR" sz="1400" b="1" dirty="0"/>
              <a:t>La vie d’une société de capitaux</a:t>
            </a: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endParaRPr lang="fr-FR" sz="1400" b="1" dirty="0"/>
          </a:p>
          <a:p>
            <a:pPr marL="400050" indent="-40005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 startAt="4"/>
            </a:pPr>
            <a:r>
              <a:rPr lang="fr-FR" sz="1400" b="1" dirty="0"/>
              <a:t>Check-list des cas les plus fréquents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16 mars 2026</a:t>
            </a:r>
            <a:endParaRPr lang="fr-CH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F2A86-E2B1-45AB-85CF-85F443549BC2}" type="slidenum">
              <a:rPr lang="fr-CH" smtClean="0"/>
              <a:pPr/>
              <a:t>2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784559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BD7C6-D789-71C0-B1CD-C2E8FBB79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358775" algn="l"/>
              </a:tabLst>
            </a:pPr>
            <a:r>
              <a:rPr lang="fr-CH" dirty="0"/>
              <a:t>I. 	La vie d’une personne physique et ses aléas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4BE2E-FB15-2A7A-7F58-8A597DE1B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8288" lvl="0" indent="-268288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CH" sz="1400" b="1" dirty="0"/>
              <a:t>Enfants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endParaRPr lang="fr-CH" sz="1400" dirty="0"/>
          </a:p>
          <a:p>
            <a:pPr marL="285750" lvl="0" indent="-28575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CH" sz="1400" dirty="0"/>
              <a:t>Sujet fiscal.</a:t>
            </a:r>
          </a:p>
          <a:p>
            <a:pPr marL="285750" lvl="0" indent="-28575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CH" sz="1400" dirty="0"/>
              <a:t>Les détenteurs de l’autorité parentale se substituent à l’enfant dans ses obligations fiscales (art. 9 al. 2 LIFD). </a:t>
            </a:r>
          </a:p>
          <a:p>
            <a:pPr marL="285750" lvl="0" indent="-28575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CH" sz="1400" dirty="0"/>
              <a:t>En cas de séparation, attribution au parent qui détient l’autorité parentale ; si les deux sont détenteurs, attribution à celui ou celle qui contribue à l'essentiel de l’entretien.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fr-CH" sz="1400" dirty="0"/>
              <a:t> </a:t>
            </a:r>
          </a:p>
          <a:p>
            <a:pPr marL="268288" lvl="0" indent="-268288" algn="just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fr-CH" sz="1400" b="1" dirty="0"/>
              <a:t>Majorité</a:t>
            </a:r>
            <a:r>
              <a:rPr lang="fr-CH" sz="1400" dirty="0"/>
              <a:t> 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fr-CH" sz="1400" dirty="0"/>
              <a:t> </a:t>
            </a:r>
          </a:p>
          <a:p>
            <a:pPr marL="285750" lvl="0" indent="-28575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CH" sz="1400" dirty="0"/>
              <a:t>Assujettissement (impôt fédéral et cantonal sur le revenu, impôt cantonal sur la fortune).</a:t>
            </a:r>
          </a:p>
          <a:p>
            <a:pPr marL="285750" lvl="0" indent="-28575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CH" sz="1400" dirty="0"/>
              <a:t>Domicile en Suisse (assujettissement illimité) ; lieu du centre des intérêts vitaux (indices factuels).</a:t>
            </a:r>
          </a:p>
          <a:p>
            <a:pPr marL="285750" lvl="0" indent="-28575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CH" sz="1400" dirty="0"/>
              <a:t>Autres facteurs de rattachement économique (assujettissement limité), notamment immeuble, entreprise, établissement stable. 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endParaRPr lang="fr-CH" sz="1400" dirty="0"/>
          </a:p>
          <a:p>
            <a:pPr marL="268288" lvl="0" indent="-268288" algn="just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</a:pPr>
            <a:r>
              <a:rPr lang="fr-CH" sz="1400" b="1" dirty="0"/>
              <a:t>3.	Naissance d’un enfant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</a:pPr>
            <a:endParaRPr lang="fr-CH" sz="1400" dirty="0"/>
          </a:p>
          <a:p>
            <a:pPr marL="268288" lvl="0" indent="-268288" algn="just">
              <a:spcBef>
                <a:spcPts val="0"/>
              </a:spcBef>
              <a:spcAft>
                <a:spcPts val="0"/>
              </a:spcAft>
            </a:pPr>
            <a:r>
              <a:rPr lang="fr-CH" sz="1400" dirty="0"/>
              <a:t>-	Déductions sociales pour enfant (art. 35 al. 1 let a LIFD ).</a:t>
            </a:r>
          </a:p>
          <a:p>
            <a:pPr marL="268288" lvl="0" indent="-268288" algn="just">
              <a:spcBef>
                <a:spcPts val="0"/>
              </a:spcBef>
              <a:spcAft>
                <a:spcPts val="0"/>
              </a:spcAft>
            </a:pPr>
            <a:r>
              <a:rPr lang="fr-CH" sz="1400" dirty="0"/>
              <a:t>-	Barème spécial (famille monoparentale, déduction auprès du parent qui a la garde).</a:t>
            </a:r>
          </a:p>
          <a:p>
            <a:pPr marL="268288" lvl="0" indent="-268288" algn="just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</a:pPr>
            <a:r>
              <a:rPr lang="fr-CH" sz="1400" dirty="0"/>
              <a:t>-	Déduction générale, éventuelle, des frais de garde par un tiers (art. 33 al. 3 LIFD) (moins de 14 ans).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endParaRPr lang="fr-CH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6AABCC-47C2-647E-B713-7A637F0EF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F2A86-E2B1-45AB-85CF-85F443549BC2}" type="slidenum">
              <a:rPr lang="fr-CH" smtClean="0"/>
              <a:pPr/>
              <a:t>3</a:t>
            </a:fld>
            <a:endParaRPr lang="fr-CH" dirty="0"/>
          </a:p>
        </p:txBody>
      </p:sp>
      <p:sp>
        <p:nvSpPr>
          <p:cNvPr id="6" name="Espace réservé de la date 7">
            <a:extLst>
              <a:ext uri="{FF2B5EF4-FFF2-40B4-BE49-F238E27FC236}">
                <a16:creationId xmlns:a16="http://schemas.microsoft.com/office/drawing/2014/main" id="{56D2FE35-B1AB-2461-21DF-72F2A62139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4193" y="6415717"/>
            <a:ext cx="2133600" cy="301756"/>
          </a:xfrm>
        </p:spPr>
        <p:txBody>
          <a:bodyPr/>
          <a:lstStyle/>
          <a:p>
            <a:r>
              <a:rPr lang="en-GB" dirty="0"/>
              <a:t>16 mars 2026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514989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862DA-B8AA-4F1E-496A-2F7F78FCE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047D5-03D2-3006-532B-BE4EE0479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358775" algn="l"/>
              </a:tabLst>
            </a:pPr>
            <a:r>
              <a:rPr lang="fr-CH" dirty="0"/>
              <a:t>I. 	La vie d’une personne physique et ses aléas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C02F8-66EB-0326-D4BD-782746C81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8288" lvl="0" indent="-268288" algn="just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fr-CH" sz="1400" b="1" dirty="0"/>
              <a:t>Mariage 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fr-CH" sz="1400" dirty="0"/>
              <a:t> </a:t>
            </a:r>
          </a:p>
          <a:p>
            <a:pPr marL="268288" lvl="0" indent="-268288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CH" sz="1400" dirty="0"/>
              <a:t>Taxation conjointe (projet de taxation séparée, votation du 8 mars 2026) (effet de progressivité du taux).</a:t>
            </a:r>
          </a:p>
          <a:p>
            <a:pPr marL="268288" lvl="0" indent="-268288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CH" sz="1400" dirty="0"/>
              <a:t>Mesures cantonales pour réduire la progressivité (</a:t>
            </a:r>
            <a:r>
              <a:rPr lang="fr-CH" sz="1400" i="1" dirty="0" err="1"/>
              <a:t>splitting</a:t>
            </a:r>
            <a:r>
              <a:rPr lang="fr-CH" sz="1400" dirty="0"/>
              <a:t> de 50% à Genève).</a:t>
            </a:r>
          </a:p>
          <a:p>
            <a:pPr marL="268288" lvl="0" indent="-268288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CH" sz="1400" dirty="0"/>
              <a:t>Déductions spécifiques (travail du conjoint) (art. 33 al. 2 LIFD).</a:t>
            </a:r>
          </a:p>
          <a:p>
            <a:pPr marL="268288" lvl="0" indent="-268288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CH" sz="1400" dirty="0"/>
              <a:t>Prestations entre époux (non imposables en principe).</a:t>
            </a:r>
          </a:p>
          <a:p>
            <a:pPr marL="268288" lvl="0" indent="-268288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CH" sz="1400" dirty="0"/>
              <a:t>Solidarité fiscale (art. 13 LIFD ; sauf séparation de fait).</a:t>
            </a:r>
          </a:p>
          <a:p>
            <a:pPr marL="268288" lvl="0" indent="-268288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CH" sz="1400" dirty="0"/>
              <a:t>Domicile distinct ?</a:t>
            </a:r>
          </a:p>
          <a:p>
            <a:pPr marL="268288" lvl="0" indent="-268288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CH" sz="1400" dirty="0"/>
              <a:t>Déductions pour enfants (générale, pour frais de garde ; social).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endParaRPr lang="fr-CH" sz="1400" dirty="0"/>
          </a:p>
          <a:p>
            <a:pPr marL="268288" lvl="0" indent="-268288" algn="just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</a:pPr>
            <a:r>
              <a:rPr lang="fr-CH" sz="1400" b="1" dirty="0"/>
              <a:t>Divorce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endParaRPr lang="fr-CH" sz="1400" dirty="0"/>
          </a:p>
          <a:p>
            <a:pPr marL="268288" lvl="0" indent="-268288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CH" sz="1400" dirty="0"/>
              <a:t>Déduction des pensions chez le débiteur, imposition chez le créancier (y compris pour celles des enfants) (art.  33 al. 1 let. c LIFD; 9 al. 2 let. c LHID).</a:t>
            </a:r>
          </a:p>
          <a:p>
            <a:pPr marL="268288" lvl="0" indent="-268288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CH" sz="1400" dirty="0"/>
              <a:t>Exception : versement d’un capital.</a:t>
            </a:r>
          </a:p>
          <a:p>
            <a:pPr marL="268288" lvl="0" indent="-268288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CH" sz="1400" dirty="0"/>
              <a:t>Barème parental uniquement à un seul des deux parents (en général celui qui assume la garde de l’enfant ; si garde partagée et contribution d’entretien, le parent qui la reçoit bénéficie du barème).</a:t>
            </a:r>
          </a:p>
          <a:p>
            <a:pPr marL="268288" lvl="0" indent="-268288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CH" sz="1400" dirty="0"/>
              <a:t>Déductions pour enfant (famille monoparentale).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fr-CH" sz="1400" dirty="0"/>
              <a:t> 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2E0D14-B044-5B3B-F957-4A29451F6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F2A86-E2B1-45AB-85CF-85F443549BC2}" type="slidenum">
              <a:rPr lang="fr-CH" smtClean="0"/>
              <a:pPr/>
              <a:t>4</a:t>
            </a:fld>
            <a:endParaRPr lang="fr-CH" dirty="0"/>
          </a:p>
        </p:txBody>
      </p:sp>
      <p:sp>
        <p:nvSpPr>
          <p:cNvPr id="6" name="Espace réservé de la date 7">
            <a:extLst>
              <a:ext uri="{FF2B5EF4-FFF2-40B4-BE49-F238E27FC236}">
                <a16:creationId xmlns:a16="http://schemas.microsoft.com/office/drawing/2014/main" id="{47466BF0-E3CB-F703-5AE5-95B26F439E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4193" y="6415717"/>
            <a:ext cx="2133600" cy="301756"/>
          </a:xfrm>
        </p:spPr>
        <p:txBody>
          <a:bodyPr/>
          <a:lstStyle/>
          <a:p>
            <a:r>
              <a:rPr lang="en-GB" dirty="0"/>
              <a:t>16 mars 2026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052691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2A04F1-C219-4943-4B72-E9BC3FED6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BD103-0866-8CC3-8614-6E7B907CD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358775" algn="l"/>
              </a:tabLst>
            </a:pPr>
            <a:r>
              <a:rPr lang="fr-CH" dirty="0"/>
              <a:t>I. 	La vie d’une personne physique et ses aléas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D1F52-949E-39AE-4CEF-D12E2AD7A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8288" lvl="0" indent="-268288" algn="just"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r>
              <a:rPr lang="fr-CH" sz="1400" b="1" dirty="0"/>
              <a:t>Décès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fr-CH" sz="1400" dirty="0"/>
              <a:t> </a:t>
            </a:r>
          </a:p>
          <a:p>
            <a:pPr marL="268288" lvl="0" indent="-268288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CH" sz="1400" dirty="0"/>
              <a:t>Reprises des obligations fiscales par les héritiers (sauf bénéfice d’inventaire ; répudiation).</a:t>
            </a:r>
          </a:p>
          <a:p>
            <a:pPr marL="268288" lvl="0" indent="-268288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CH" sz="1400" dirty="0"/>
              <a:t>Exécuteur testamentaire (attention à la solidarité fiscale).</a:t>
            </a:r>
          </a:p>
          <a:p>
            <a:pPr marL="268288" lvl="0" indent="-268288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CH" sz="1400" dirty="0"/>
              <a:t>Pas d’impôt sur le revenu pour les bénéficiaires.</a:t>
            </a:r>
          </a:p>
          <a:p>
            <a:pPr marL="268288" lvl="0" indent="-268288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CH" sz="1400" dirty="0"/>
              <a:t>Impôts sur les successions (dernier domicile du défunt ; lieu de situation de l’immeuble).</a:t>
            </a:r>
          </a:p>
          <a:p>
            <a:pPr marL="268288" lvl="0" indent="-268288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CH" sz="1400" dirty="0"/>
              <a:t>Importance du canton de dernier domicile (Schwytz et Obwald n’ont pas d’impôt sur les successions ; taux zéro dans les relations entre conjoints/parents-enfants dans la plupart des cantons, dont Genève).</a:t>
            </a:r>
          </a:p>
          <a:p>
            <a:pPr marL="268288" lvl="0" indent="-268288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CH" sz="1400" dirty="0"/>
              <a:t>Attention aux successions en faveur de tiers (54% d’impôt à Genève !).</a:t>
            </a:r>
          </a:p>
          <a:p>
            <a:pPr marL="285750" lvl="0" indent="-28575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fr-CH" sz="1400" dirty="0"/>
          </a:p>
          <a:p>
            <a:pPr marL="268288" lvl="0" indent="-268288" algn="just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</a:pPr>
            <a:r>
              <a:rPr lang="fr-CH" sz="1400" b="1" dirty="0"/>
              <a:t>7.	Donations </a:t>
            </a:r>
          </a:p>
          <a:p>
            <a:pPr marL="285750" lvl="0" indent="-28575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fr-CH" sz="1400" dirty="0"/>
          </a:p>
          <a:p>
            <a:pPr marL="268288" lvl="0" indent="-268288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CH" sz="1400" dirty="0"/>
              <a:t>Pas d’impôt sur le revenu pour le bénéficiaire.</a:t>
            </a:r>
          </a:p>
          <a:p>
            <a:pPr marL="268288" lvl="0" indent="-268288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CH" sz="1400" dirty="0"/>
              <a:t>Idem que les successions pour les droits de donation.</a:t>
            </a:r>
          </a:p>
          <a:p>
            <a:pPr marL="285750" lvl="0" indent="-28575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fr-CH" sz="1400" dirty="0"/>
          </a:p>
          <a:p>
            <a:pPr marL="268288" lvl="0" indent="-268288" algn="just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</a:pPr>
            <a:endParaRPr lang="fr-CH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E67029-E751-8804-4419-E004CA0B5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F2A86-E2B1-45AB-85CF-85F443549BC2}" type="slidenum">
              <a:rPr lang="fr-CH" smtClean="0"/>
              <a:pPr/>
              <a:t>5</a:t>
            </a:fld>
            <a:endParaRPr lang="fr-CH" dirty="0"/>
          </a:p>
        </p:txBody>
      </p:sp>
      <p:sp>
        <p:nvSpPr>
          <p:cNvPr id="6" name="Espace réservé de la date 7">
            <a:extLst>
              <a:ext uri="{FF2B5EF4-FFF2-40B4-BE49-F238E27FC236}">
                <a16:creationId xmlns:a16="http://schemas.microsoft.com/office/drawing/2014/main" id="{A2BD6A03-E4A6-C580-86C8-5697FFBDAD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4193" y="6415717"/>
            <a:ext cx="2133600" cy="301756"/>
          </a:xfrm>
        </p:spPr>
        <p:txBody>
          <a:bodyPr/>
          <a:lstStyle/>
          <a:p>
            <a:r>
              <a:rPr lang="en-GB" dirty="0"/>
              <a:t>16 mars 2026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030777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741B5-4FC3-FC8B-9DE5-2EEB5FF57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819BE-54C9-AB8F-470D-320A6B6E7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358775" algn="l"/>
              </a:tabLst>
            </a:pPr>
            <a:r>
              <a:rPr lang="fr-CH" dirty="0"/>
              <a:t>I. 	La vie d’une personne physique et ses aléas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C024D-C051-8CE8-DAAB-DA7C2E68F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8288" lvl="0" indent="-268288" algn="just">
              <a:spcBef>
                <a:spcPts val="0"/>
              </a:spcBef>
              <a:spcAft>
                <a:spcPts val="0"/>
              </a:spcAft>
            </a:pPr>
            <a:r>
              <a:rPr lang="fr-CH" sz="1400" b="1" dirty="0"/>
              <a:t>8.	Procès </a:t>
            </a:r>
          </a:p>
          <a:p>
            <a:pPr marL="285750" lvl="0" indent="-28575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fr-CH" sz="1400" dirty="0"/>
          </a:p>
          <a:p>
            <a:pPr marL="268288" lvl="0" indent="-268288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CH" sz="1400" dirty="0"/>
              <a:t>Action en responsabilité : la réparation d’un dommage n’est en général pas un revenu si compense une atteinte au patrimoine (pas d’accroissement). </a:t>
            </a:r>
          </a:p>
          <a:p>
            <a:pPr marL="268288" lvl="0" indent="-268288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CH" sz="1400" dirty="0"/>
              <a:t>Sommes reçues ensuite de décès, de dommages corporels permanent ou d’atteinte durable à la santé sont en revanche imposables (versement d’assurances) (art. 23 lit. b LIFD).</a:t>
            </a:r>
          </a:p>
          <a:p>
            <a:pPr marL="268288" lvl="0" indent="-268288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CH" sz="1400" dirty="0"/>
              <a:t>Action en tort moral : le préjudice moral est exonéré (art. 24 lit. g LIFD).</a:t>
            </a:r>
          </a:p>
          <a:p>
            <a:pPr marL="268288" lvl="0" indent="-268288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CH" sz="1400" dirty="0"/>
              <a:t>Frais judiciaires déductibles ? (tendance de la jurisprudence de mettre sur pied d’égalité les travailleurs dépendants et indépendants au titre de frais justifié par l’usage professionnel ou commercial).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endParaRPr lang="fr-CH" sz="1400" dirty="0"/>
          </a:p>
          <a:p>
            <a:pPr marL="268288" lvl="0" indent="-268288" algn="just">
              <a:spcBef>
                <a:spcPts val="0"/>
              </a:spcBef>
              <a:spcAft>
                <a:spcPts val="0"/>
              </a:spcAft>
              <a:buAutoNum type="arabicPeriod" startAt="9"/>
              <a:tabLst>
                <a:tab pos="268288" algn="l"/>
              </a:tabLst>
            </a:pPr>
            <a:r>
              <a:rPr lang="fr-CH" sz="1400" b="1" dirty="0"/>
              <a:t>Acquisition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AutoNum type="arabicPeriod" startAt="9"/>
              <a:tabLst>
                <a:tab pos="268288" algn="l"/>
              </a:tabLst>
            </a:pPr>
            <a:endParaRPr lang="fr-CH" sz="1400" dirty="0"/>
          </a:p>
          <a:p>
            <a:pPr marL="268288" lvl="0" indent="-268288" algn="just">
              <a:spcBef>
                <a:spcPts val="0"/>
              </a:spcBef>
              <a:spcAft>
                <a:spcPts val="0"/>
              </a:spcAft>
            </a:pPr>
            <a:r>
              <a:rPr lang="fr-CH" sz="1400" dirty="0"/>
              <a:t>-	Impôt sur la fortune (exception le mobilier et à Genève, les œuvre d’arts meubles meublants).</a:t>
            </a:r>
          </a:p>
          <a:p>
            <a:pPr marL="268288" lvl="0" indent="-268288" algn="just">
              <a:spcBef>
                <a:spcPts val="0"/>
              </a:spcBef>
              <a:spcAft>
                <a:spcPts val="0"/>
              </a:spcAft>
            </a:pPr>
            <a:r>
              <a:rPr lang="fr-CH" sz="1400" dirty="0"/>
              <a:t>-	Frais d’acquisition non déductible (art. 34 lit. d LIFD) (sauf exceptions).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endParaRPr lang="fr-CH" sz="1400" dirty="0"/>
          </a:p>
          <a:p>
            <a:pPr lvl="0" algn="just">
              <a:spcBef>
                <a:spcPts val="0"/>
              </a:spcBef>
              <a:spcAft>
                <a:spcPts val="0"/>
              </a:spcAft>
              <a:tabLst>
                <a:tab pos="268288" algn="l"/>
              </a:tabLst>
            </a:pPr>
            <a:r>
              <a:rPr lang="fr-CH" sz="1400" b="1" dirty="0"/>
              <a:t>10.	Vente </a:t>
            </a:r>
          </a:p>
          <a:p>
            <a:pPr marL="268288" lvl="0" indent="-268288" algn="just">
              <a:spcBef>
                <a:spcPts val="0"/>
              </a:spcBef>
              <a:spcAft>
                <a:spcPts val="0"/>
              </a:spcAft>
            </a:pPr>
            <a:endParaRPr lang="fr-CH" sz="1400" dirty="0"/>
          </a:p>
          <a:p>
            <a:pPr marL="285750" lvl="0" indent="-28575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CH" sz="1400" dirty="0"/>
              <a:t>Actif mobiliers (gains en capital de la fortune privée non imposable, nombreuses exceptions) 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tabLst>
                <a:tab pos="268288" algn="l"/>
              </a:tabLst>
            </a:pPr>
            <a:r>
              <a:rPr lang="fr-CH" sz="1400" dirty="0"/>
              <a:t>	(art. 16 al. 3 LIFD).</a:t>
            </a:r>
          </a:p>
          <a:p>
            <a:pPr marL="268288" lvl="0" indent="-268288" algn="just">
              <a:spcBef>
                <a:spcPts val="0"/>
              </a:spcBef>
              <a:spcAft>
                <a:spcPts val="0"/>
              </a:spcAft>
            </a:pPr>
            <a:r>
              <a:rPr lang="fr-CH" sz="1400" dirty="0"/>
              <a:t>-	Actif immobiliers (IBGI) (taux variable dans les cantons du lieu de situation) (à Genève, art.  80 </a:t>
            </a:r>
            <a:r>
              <a:rPr lang="fr-CH" sz="1400" dirty="0" err="1"/>
              <a:t>ss</a:t>
            </a:r>
            <a:r>
              <a:rPr lang="fr-CH" sz="1400" dirty="0"/>
              <a:t> LCP).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endParaRPr lang="fr-CH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D0459A-4725-4848-A372-B853E14F9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F2A86-E2B1-45AB-85CF-85F443549BC2}" type="slidenum">
              <a:rPr lang="fr-CH" smtClean="0"/>
              <a:pPr/>
              <a:t>6</a:t>
            </a:fld>
            <a:endParaRPr lang="fr-CH" dirty="0"/>
          </a:p>
        </p:txBody>
      </p:sp>
      <p:sp>
        <p:nvSpPr>
          <p:cNvPr id="6" name="Espace réservé de la date 7">
            <a:extLst>
              <a:ext uri="{FF2B5EF4-FFF2-40B4-BE49-F238E27FC236}">
                <a16:creationId xmlns:a16="http://schemas.microsoft.com/office/drawing/2014/main" id="{50B765C5-EB11-2A0A-6C97-A53F38F619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4193" y="6415717"/>
            <a:ext cx="2133600" cy="301756"/>
          </a:xfrm>
        </p:spPr>
        <p:txBody>
          <a:bodyPr/>
          <a:lstStyle/>
          <a:p>
            <a:r>
              <a:rPr lang="en-GB" dirty="0"/>
              <a:t>16 mars 2026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213426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98BB9-4709-44F7-BF6B-5C65CE5DE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358775" algn="l"/>
              </a:tabLst>
            </a:pPr>
            <a:r>
              <a:rPr lang="fr-CH" dirty="0"/>
              <a:t>II. 	La vie d’une entreprise de personnes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5CFBD-D461-0217-30F3-A95DA07E6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8288" indent="-268288" algn="just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fr-CH" sz="1400" b="1" dirty="0"/>
              <a:t>Choix de départ </a:t>
            </a:r>
          </a:p>
          <a:p>
            <a:pPr marL="268288" indent="-268288" algn="just">
              <a:spcBef>
                <a:spcPts val="0"/>
              </a:spcBef>
              <a:spcAft>
                <a:spcPts val="0"/>
              </a:spcAft>
              <a:buAutoNum type="arabicPeriod"/>
            </a:pPr>
            <a:endParaRPr lang="fr-CH" sz="1400" dirty="0"/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CH" sz="1400" dirty="0"/>
              <a:t>Entreprise de personnes ou société de capitaux ? (transparence contre opacité). </a:t>
            </a:r>
          </a:p>
          <a:p>
            <a:pPr marL="268288" indent="-268288" algn="just">
              <a:spcBef>
                <a:spcPts val="0"/>
              </a:spcBef>
              <a:spcAft>
                <a:spcPts val="0"/>
              </a:spcAft>
            </a:pPr>
            <a:endParaRPr lang="fr-CH" sz="1400" dirty="0"/>
          </a:p>
          <a:p>
            <a:pPr marL="268288" indent="-268288" algn="just">
              <a:spcBef>
                <a:spcPts val="0"/>
              </a:spcBef>
              <a:spcAft>
                <a:spcPts val="0"/>
              </a:spcAft>
            </a:pPr>
            <a:r>
              <a:rPr lang="fr-CH" sz="1400" b="1" dirty="0"/>
              <a:t>2.	Entreprise de personnes</a:t>
            </a:r>
          </a:p>
          <a:p>
            <a:pPr marL="268288" indent="-268288" algn="just">
              <a:spcBef>
                <a:spcPts val="0"/>
              </a:spcBef>
              <a:spcAft>
                <a:spcPts val="0"/>
              </a:spcAft>
            </a:pPr>
            <a:endParaRPr lang="fr-CH" sz="1400" dirty="0"/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CH" sz="1400" dirty="0"/>
              <a:t>Transparence fiscale (sauf TVA).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CH" sz="1400" dirty="0"/>
              <a:t>Fortune commerciale (principe de la prépondérance).</a:t>
            </a:r>
          </a:p>
          <a:p>
            <a:pPr marL="268288" indent="-268288" algn="just">
              <a:spcBef>
                <a:spcPts val="0"/>
              </a:spcBef>
              <a:spcAft>
                <a:spcPts val="0"/>
              </a:spcAft>
            </a:pPr>
            <a:r>
              <a:rPr lang="fr-CH" sz="1400" dirty="0"/>
              <a:t>-	Revenu de l’activité indépendante (art. 18 LIFD).</a:t>
            </a:r>
          </a:p>
          <a:p>
            <a:pPr marL="268288" indent="-268288" algn="just">
              <a:spcBef>
                <a:spcPts val="0"/>
              </a:spcBef>
              <a:spcAft>
                <a:spcPts val="0"/>
              </a:spcAft>
            </a:pPr>
            <a:r>
              <a:rPr lang="fr-CH" sz="1400" dirty="0"/>
              <a:t>-	Principe de l’opposabilité des comptes commerciaux (revenu, déductions justifiées par l’usage commerciale).</a:t>
            </a:r>
          </a:p>
          <a:p>
            <a:pPr marL="268288" indent="-268288" algn="just">
              <a:spcBef>
                <a:spcPts val="0"/>
              </a:spcBef>
              <a:spcAft>
                <a:spcPts val="0"/>
              </a:spcAft>
            </a:pPr>
            <a:endParaRPr lang="fr-CH" sz="1400" dirty="0"/>
          </a:p>
          <a:p>
            <a:pPr marL="268288" indent="-268288" algn="just">
              <a:spcBef>
                <a:spcPts val="0"/>
              </a:spcBef>
              <a:spcAft>
                <a:spcPts val="0"/>
              </a:spcAft>
            </a:pPr>
            <a:r>
              <a:rPr lang="fr-CH" sz="1400" b="1" dirty="0"/>
              <a:t>3.	Vente d’élément de la fortune commerciale est un revenu de l’activité indépendante </a:t>
            </a:r>
          </a:p>
          <a:p>
            <a:pPr algn="just"/>
            <a:endParaRPr lang="fr-CH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99D3BA-2978-2421-4ABD-29CE00099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F2A86-E2B1-45AB-85CF-85F443549BC2}" type="slidenum">
              <a:rPr lang="fr-CH" smtClean="0"/>
              <a:pPr/>
              <a:t>7</a:t>
            </a:fld>
            <a:endParaRPr lang="fr-CH" dirty="0"/>
          </a:p>
        </p:txBody>
      </p:sp>
      <p:sp>
        <p:nvSpPr>
          <p:cNvPr id="6" name="Espace réservé de la date 7">
            <a:extLst>
              <a:ext uri="{FF2B5EF4-FFF2-40B4-BE49-F238E27FC236}">
                <a16:creationId xmlns:a16="http://schemas.microsoft.com/office/drawing/2014/main" id="{C07077BC-D2CD-0FF6-CEDF-9E0612D331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4193" y="6415717"/>
            <a:ext cx="2133600" cy="301756"/>
          </a:xfrm>
        </p:spPr>
        <p:txBody>
          <a:bodyPr/>
          <a:lstStyle/>
          <a:p>
            <a:r>
              <a:rPr lang="en-GB" dirty="0"/>
              <a:t>16 mars 2026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180243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A064A4-9ED1-39A2-3594-6D6D8B701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24674-7B39-8D37-73CD-78646804E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358775" algn="l"/>
              </a:tabLst>
            </a:pPr>
            <a:r>
              <a:rPr lang="fr-CH" dirty="0"/>
              <a:t>III. 	La vie d’une société de capitaux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F9965-17F6-ADAF-E3BA-CB4E1B080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8288" indent="-268288" algn="just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fr-CH" sz="1400" b="1" dirty="0"/>
              <a:t>Société de capitaux </a:t>
            </a:r>
          </a:p>
          <a:p>
            <a:pPr marL="268288" indent="-268288" algn="just">
              <a:spcBef>
                <a:spcPts val="0"/>
              </a:spcBef>
              <a:spcAft>
                <a:spcPts val="0"/>
              </a:spcAft>
              <a:buAutoNum type="arabicPeriod"/>
            </a:pPr>
            <a:endParaRPr lang="fr-CH" sz="1400" b="1" dirty="0"/>
          </a:p>
          <a:p>
            <a:pPr marL="268288" indent="-268288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CH" sz="1400" dirty="0"/>
              <a:t>Opacité, double imposition économique.</a:t>
            </a:r>
          </a:p>
          <a:p>
            <a:pPr marL="268288" indent="-268288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CH" sz="1400" dirty="0"/>
              <a:t>Devient un sujet fiscal à part entière (impôt sur le bénéfice au niveau fédéral et cantonal, impôt sur le capital au niveau cantonal).</a:t>
            </a:r>
          </a:p>
          <a:p>
            <a:pPr marL="268288" indent="-268288" algn="just">
              <a:spcBef>
                <a:spcPts val="0"/>
              </a:spcBef>
              <a:spcAft>
                <a:spcPts val="0"/>
              </a:spcAft>
              <a:buAutoNum type="arabicPeriod"/>
            </a:pPr>
            <a:endParaRPr lang="fr-CH" sz="1400" b="1" dirty="0"/>
          </a:p>
          <a:p>
            <a:pPr marL="268288" indent="-268288" algn="just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fr-CH" sz="1400" b="1" dirty="0"/>
              <a:t>Cas particulier </a:t>
            </a:r>
          </a:p>
          <a:p>
            <a:pPr marL="268288" indent="-268288" algn="just">
              <a:spcBef>
                <a:spcPts val="0"/>
              </a:spcBef>
              <a:spcAft>
                <a:spcPts val="0"/>
              </a:spcAft>
              <a:buAutoNum type="arabicPeriod" startAt="2"/>
            </a:pPr>
            <a:endParaRPr lang="fr-CH" sz="1400" b="1" dirty="0"/>
          </a:p>
          <a:p>
            <a:pPr marL="268288" indent="-268288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CH" sz="1400" dirty="0"/>
              <a:t>Société à l’étranger.</a:t>
            </a:r>
          </a:p>
          <a:p>
            <a:pPr marL="268288" indent="-268288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CH" sz="1400" dirty="0"/>
              <a:t>Régimes fiscaux particuliers (privilège holding; société de services; etc…).</a:t>
            </a:r>
          </a:p>
          <a:p>
            <a:pPr marL="268288" indent="-268288" algn="just">
              <a:spcBef>
                <a:spcPts val="0"/>
              </a:spcBef>
              <a:spcAft>
                <a:spcPts val="0"/>
              </a:spcAft>
              <a:buAutoNum type="arabicPeriod"/>
            </a:pPr>
            <a:endParaRPr lang="fr-CH" sz="1400" b="1" dirty="0"/>
          </a:p>
          <a:p>
            <a:pPr marL="268288" indent="-268288" algn="just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fr-CH" sz="1400" b="1" dirty="0"/>
              <a:t>Piège </a:t>
            </a:r>
          </a:p>
          <a:p>
            <a:pPr marL="268288" indent="-268288" algn="just">
              <a:spcBef>
                <a:spcPts val="0"/>
              </a:spcBef>
              <a:spcAft>
                <a:spcPts val="0"/>
              </a:spcAft>
              <a:buAutoNum type="arabicPeriod" startAt="3"/>
            </a:pPr>
            <a:endParaRPr lang="fr-CH" sz="1400" b="1" dirty="0"/>
          </a:p>
          <a:p>
            <a:pPr marL="268288" indent="-268288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CH" sz="1400" dirty="0"/>
              <a:t>Structure offshore (gestion effective ; « </a:t>
            </a:r>
            <a:r>
              <a:rPr lang="fr-CH" sz="1400" i="1" dirty="0" err="1"/>
              <a:t>Durchgriff</a:t>
            </a:r>
            <a:r>
              <a:rPr lang="fr-CH" sz="1400" dirty="0"/>
              <a:t> » ; évasion fiscale, etc.).</a:t>
            </a:r>
          </a:p>
          <a:p>
            <a:pPr marL="268288" indent="-268288" algn="just">
              <a:spcBef>
                <a:spcPts val="0"/>
              </a:spcBef>
              <a:spcAft>
                <a:spcPts val="0"/>
              </a:spcAft>
              <a:buAutoNum type="arabicPeriod"/>
            </a:pPr>
            <a:endParaRPr lang="fr-CH" sz="1400" b="1" dirty="0"/>
          </a:p>
          <a:p>
            <a:pPr marL="268288" indent="-268288" algn="just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fr-CH" sz="1400" b="1" dirty="0"/>
              <a:t>Imposition partielle des dividendes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fr-CH" sz="1400" b="1" dirty="0"/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CH" sz="1400" dirty="0"/>
              <a:t>Imposition du revenu de l’actionnaire (si + 10% de participations).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fr-CH" sz="1400" dirty="0"/>
          </a:p>
          <a:p>
            <a:pPr marL="268288" indent="-268288" algn="just">
              <a:spcBef>
                <a:spcPts val="0"/>
              </a:spcBef>
              <a:spcAft>
                <a:spcPts val="0"/>
              </a:spcAft>
              <a:buAutoNum type="arabicPeriod" startAt="4"/>
            </a:pPr>
            <a:endParaRPr lang="fr-CH" sz="14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AF4DA2-BC0A-7320-78AA-C9DAD316A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F2A86-E2B1-45AB-85CF-85F443549BC2}" type="slidenum">
              <a:rPr lang="fr-CH" smtClean="0"/>
              <a:pPr/>
              <a:t>8</a:t>
            </a:fld>
            <a:endParaRPr lang="fr-CH" dirty="0"/>
          </a:p>
        </p:txBody>
      </p:sp>
      <p:sp>
        <p:nvSpPr>
          <p:cNvPr id="6" name="Espace réservé de la date 7">
            <a:extLst>
              <a:ext uri="{FF2B5EF4-FFF2-40B4-BE49-F238E27FC236}">
                <a16:creationId xmlns:a16="http://schemas.microsoft.com/office/drawing/2014/main" id="{1F3323EE-50C1-E5E6-FDB7-16F534A368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4193" y="6415717"/>
            <a:ext cx="2133600" cy="301756"/>
          </a:xfrm>
        </p:spPr>
        <p:txBody>
          <a:bodyPr/>
          <a:lstStyle/>
          <a:p>
            <a:r>
              <a:rPr lang="en-GB" dirty="0"/>
              <a:t>16 mars 2026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738800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AFD7E9-82AD-072F-C2AD-83D13F85D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90388-0520-54F8-6F1A-1C56C3328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358775" algn="l"/>
              </a:tabLst>
            </a:pPr>
            <a:r>
              <a:rPr lang="fr-CH" dirty="0"/>
              <a:t>III. 	La vie d’une société de capitaux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EF5DA-B754-0091-C54C-61A4698B0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8288" indent="-268288" algn="just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</a:pPr>
            <a:r>
              <a:rPr lang="fr-CH" sz="1400" b="1" dirty="0"/>
              <a:t>Prestations appréciables en argent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fr-CH" sz="1400" b="1" dirty="0"/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CH" sz="1400" dirty="0"/>
              <a:t>Analyse de la relation entre la société, ses actionnaires, ou ses proches. 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CH" sz="1400" dirty="0"/>
              <a:t>Impôt anticipé, reprise de l’impôt sur le bénéfice et, le cas échéant, de l’impôt sur le revenu auprès de l’actionnaire.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CH" sz="1400" dirty="0"/>
              <a:t>Tendance récente : ouverture d’une procédure de soustraction d’impôt.</a:t>
            </a:r>
          </a:p>
          <a:p>
            <a:pPr marL="268288" indent="-268288" algn="just">
              <a:spcBef>
                <a:spcPts val="0"/>
              </a:spcBef>
              <a:spcAft>
                <a:spcPts val="0"/>
              </a:spcAft>
              <a:buAutoNum type="arabicPeriod"/>
            </a:pPr>
            <a:endParaRPr lang="fr-CH" sz="1400" b="1" dirty="0"/>
          </a:p>
          <a:p>
            <a:pPr marL="268288" indent="-268288" algn="just"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r>
              <a:rPr lang="fr-CH" sz="1400" b="1" dirty="0"/>
              <a:t>Liquidations </a:t>
            </a:r>
          </a:p>
          <a:p>
            <a:pPr marL="268288" indent="-268288" algn="just"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endParaRPr lang="fr-CH" sz="1400" b="1" dirty="0"/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CH" sz="1400" dirty="0"/>
              <a:t>Nombreux obstacles : liquidation totale ou partielle, directe ou indirecte.</a:t>
            </a:r>
          </a:p>
          <a:p>
            <a:pPr marL="268288" indent="-268288" algn="just">
              <a:spcBef>
                <a:spcPts val="0"/>
              </a:spcBef>
              <a:spcAft>
                <a:spcPts val="0"/>
              </a:spcAft>
              <a:buAutoNum type="arabicPeriod"/>
            </a:pPr>
            <a:endParaRPr lang="fr-CH" sz="1400" b="1" dirty="0"/>
          </a:p>
          <a:p>
            <a:pPr marL="268288" indent="-268288" algn="just">
              <a:spcBef>
                <a:spcPts val="0"/>
              </a:spcBef>
              <a:spcAft>
                <a:spcPts val="0"/>
              </a:spcAft>
              <a:buFont typeface="+mj-lt"/>
              <a:buAutoNum type="arabicPeriod" startAt="7"/>
            </a:pPr>
            <a:r>
              <a:rPr lang="fr-CH" sz="1400" b="1" dirty="0"/>
              <a:t>Restructurations </a:t>
            </a:r>
          </a:p>
          <a:p>
            <a:pPr marL="268288" indent="-268288" algn="just">
              <a:spcBef>
                <a:spcPts val="0"/>
              </a:spcBef>
              <a:spcAft>
                <a:spcPts val="0"/>
              </a:spcAft>
              <a:buFont typeface="+mj-lt"/>
              <a:buAutoNum type="arabicPeriod" startAt="7"/>
            </a:pPr>
            <a:endParaRPr lang="fr-CH" sz="1400" b="1" dirty="0"/>
          </a:p>
          <a:p>
            <a:pPr marL="268288" indent="-268288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CH" sz="1400" dirty="0"/>
              <a:t>Nombreux obstacles mais deux principes directeurs : </a:t>
            </a:r>
          </a:p>
          <a:p>
            <a:pPr marL="538163" indent="-268288" algn="just">
              <a:spcBef>
                <a:spcPts val="0"/>
              </a:spcBef>
              <a:spcAft>
                <a:spcPts val="0"/>
              </a:spcAft>
              <a:buAutoNum type="romanLcParenBoth"/>
            </a:pPr>
            <a:r>
              <a:rPr lang="fr-CH" sz="1400" dirty="0"/>
              <a:t>maintien de l’assujettissement et </a:t>
            </a:r>
          </a:p>
          <a:p>
            <a:pPr marL="538163" indent="-268288" algn="just">
              <a:spcBef>
                <a:spcPts val="0"/>
              </a:spcBef>
              <a:spcAft>
                <a:spcPts val="0"/>
              </a:spcAft>
              <a:buAutoNum type="romanLcParenBoth"/>
            </a:pPr>
            <a:r>
              <a:rPr lang="fr-CH" sz="1400" dirty="0"/>
              <a:t>maintien des valeur comptables avant et après la restructuration.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fr-CH" sz="1400" b="1" dirty="0"/>
          </a:p>
        </p:txBody>
      </p:sp>
      <p:sp>
        <p:nvSpPr>
          <p:cNvPr id="6" name="Espace réservé de la date 7">
            <a:extLst>
              <a:ext uri="{FF2B5EF4-FFF2-40B4-BE49-F238E27FC236}">
                <a16:creationId xmlns:a16="http://schemas.microsoft.com/office/drawing/2014/main" id="{D2B31AEF-C1D1-CB7C-BE8A-DF8835DBA4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4193" y="6415717"/>
            <a:ext cx="2133600" cy="301756"/>
          </a:xfrm>
        </p:spPr>
        <p:txBody>
          <a:bodyPr/>
          <a:lstStyle/>
          <a:p>
            <a:r>
              <a:rPr lang="en-GB" dirty="0"/>
              <a:t>16 mars 2026</a:t>
            </a:r>
            <a:endParaRPr lang="fr-CH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C9AF5FCF-A44A-64A7-E890-5ADED5A47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42856" y="6415717"/>
            <a:ext cx="2133600" cy="301756"/>
          </a:xfrm>
        </p:spPr>
        <p:txBody>
          <a:bodyPr/>
          <a:lstStyle/>
          <a:p>
            <a:fld id="{EDCF2A86-E2B1-45AB-85CF-85F443549BC2}" type="slidenum">
              <a:rPr lang="fr-CH" smtClean="0"/>
              <a:pPr/>
              <a:t>9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120927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 PPT Cible.pptx" id="{248BDAA4-FA2A-4964-A876-2F7014A0B902}" vid="{FAE4565C-7DF3-44D9-816D-AED8509A22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PPT Cible</Template>
  <TotalTime>122</TotalTime>
  <Words>1194</Words>
  <Application>Microsoft Office PowerPoint</Application>
  <PresentationFormat>On-screen Show (4:3)</PresentationFormat>
  <Paragraphs>166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.AppleSystemUIFont</vt:lpstr>
      <vt:lpstr>Arial</vt:lpstr>
      <vt:lpstr>Calibri</vt:lpstr>
      <vt:lpstr>Calibri Light</vt:lpstr>
      <vt:lpstr>Office Theme</vt:lpstr>
      <vt:lpstr>Conseil et contentieux judiciaire :  enjeux fiscaux cachés</vt:lpstr>
      <vt:lpstr>Table des matières</vt:lpstr>
      <vt:lpstr>I.  La vie d’une personne physique et ses aléas</vt:lpstr>
      <vt:lpstr>I.  La vie d’une personne physique et ses aléas</vt:lpstr>
      <vt:lpstr>I.  La vie d’une personne physique et ses aléas</vt:lpstr>
      <vt:lpstr>I.  La vie d’une personne physique et ses aléas</vt:lpstr>
      <vt:lpstr>II.  La vie d’une entreprise de personnes</vt:lpstr>
      <vt:lpstr>III.  La vie d’une société de capitaux</vt:lpstr>
      <vt:lpstr>III.  La vie d’une société de capitaux</vt:lpstr>
      <vt:lpstr>Check-list des cas les plus fréquents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OASA</dc:creator>
  <cp:lastModifiedBy>OASA</cp:lastModifiedBy>
  <cp:revision>14</cp:revision>
  <cp:lastPrinted>2019-05-21T16:34:07Z</cp:lastPrinted>
  <dcterms:created xsi:type="dcterms:W3CDTF">2026-02-06T09:04:42Z</dcterms:created>
  <dcterms:modified xsi:type="dcterms:W3CDTF">2026-02-17T15:30:11Z</dcterms:modified>
</cp:coreProperties>
</file>